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9" r:id="rId2"/>
  </p:sldMasterIdLst>
  <p:notesMasterIdLst>
    <p:notesMasterId r:id="rId12"/>
  </p:notesMasterIdLst>
  <p:handoutMasterIdLst>
    <p:handoutMasterId r:id="rId13"/>
  </p:handoutMasterIdLst>
  <p:sldIdLst>
    <p:sldId id="734" r:id="rId3"/>
    <p:sldId id="681" r:id="rId4"/>
    <p:sldId id="684" r:id="rId5"/>
    <p:sldId id="730" r:id="rId6"/>
    <p:sldId id="739" r:id="rId7"/>
    <p:sldId id="740" r:id="rId8"/>
    <p:sldId id="742" r:id="rId9"/>
    <p:sldId id="741" r:id="rId10"/>
    <p:sldId id="73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华文细黑" panose="02010600040101010101" pitchFamily="2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6" userDrawn="1">
          <p15:clr>
            <a:srgbClr val="A4A3A4"/>
          </p15:clr>
        </p15:guide>
        <p15:guide id="2" orient="horz" pos="1232" userDrawn="1">
          <p15:clr>
            <a:srgbClr val="A4A3A4"/>
          </p15:clr>
        </p15:guide>
        <p15:guide id="3" orient="horz" pos="1734" userDrawn="1">
          <p15:clr>
            <a:srgbClr val="A4A3A4"/>
          </p15:clr>
        </p15:guide>
        <p15:guide id="4" pos="5493" userDrawn="1">
          <p15:clr>
            <a:srgbClr val="A4A3A4"/>
          </p15:clr>
        </p15:guide>
        <p15:guide id="5" pos="1550" userDrawn="1">
          <p15:clr>
            <a:srgbClr val="A4A3A4"/>
          </p15:clr>
        </p15:guide>
        <p15:guide id="6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4885"/>
    <a:srgbClr val="CF4847"/>
    <a:srgbClr val="B02635"/>
    <a:srgbClr val="404040"/>
    <a:srgbClr val="436D7F"/>
    <a:srgbClr val="D8251E"/>
    <a:srgbClr val="E83030"/>
    <a:srgbClr val="55607C"/>
    <a:srgbClr val="CE1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768" y="91"/>
      </p:cViewPr>
      <p:guideLst>
        <p:guide orient="horz" pos="3176"/>
        <p:guide orient="horz" pos="1232"/>
        <p:guide orient="horz" pos="1734"/>
        <p:guide pos="5493"/>
        <p:guide pos="155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F019C-FD6B-4552-861E-DE35354C9FAF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0B79-8D64-4F02-A8DF-DA6D777F5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10B79-8D64-4F02-A8DF-DA6D777F59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F75AF3-FFD1-495F-83DD-1E2752AC1F20}" type="slidenum">
              <a:rPr lang="zh-CN" altLang="en-US" smtClean="0">
                <a:latin typeface="Calibri" panose="020F050202020403020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5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/>
        </p:nvSpPr>
        <p:spPr>
          <a:xfrm rot="10423839">
            <a:off x="-15875" y="1943735"/>
            <a:ext cx="9274810" cy="1443990"/>
          </a:xfrm>
          <a:custGeom>
            <a:avLst/>
            <a:gdLst>
              <a:gd name="connsiteX0" fmla="*/ 0 w 9243098"/>
              <a:gd name="connsiteY0" fmla="*/ 1392788 h 1392788"/>
              <a:gd name="connsiteX1" fmla="*/ 6185 w 9243098"/>
              <a:gd name="connsiteY1" fmla="*/ 1336300 h 1392788"/>
              <a:gd name="connsiteX2" fmla="*/ 8345992 w 9243098"/>
              <a:gd name="connsiteY2" fmla="*/ 0 h 1392788"/>
              <a:gd name="connsiteX3" fmla="*/ 9243098 w 9243098"/>
              <a:gd name="connsiteY3" fmla="*/ 781313 h 1392788"/>
              <a:gd name="connsiteX4" fmla="*/ 9233086 w 9243098"/>
              <a:gd name="connsiteY4" fmla="*/ 872447 h 13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3098" h="1392788">
                <a:moveTo>
                  <a:pt x="0" y="1392788"/>
                </a:moveTo>
                <a:lnTo>
                  <a:pt x="6185" y="1336300"/>
                </a:lnTo>
                <a:lnTo>
                  <a:pt x="8345992" y="0"/>
                </a:lnTo>
                <a:lnTo>
                  <a:pt x="9243098" y="781313"/>
                </a:lnTo>
                <a:lnTo>
                  <a:pt x="9233086" y="87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 descr="图片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900035" cy="362140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3133090"/>
          </a:xfrm>
          <a:prstGeom prst="rect">
            <a:avLst/>
          </a:prstGeom>
        </p:spPr>
      </p:pic>
      <p:pic>
        <p:nvPicPr>
          <p:cNvPr id="5" name="图片 4" descr="C:\Users\Administrator\B图片LOGO\彩色透明校名.png彩色透明校名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19910" y="214404"/>
            <a:ext cx="2160000" cy="415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marR="0" lvl="1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85800" marR="0" lvl="2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028700" marR="0" lvl="3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371600" marR="0" lvl="4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Anton\research\projects 2002\open tools\application phase\story\opent tools tabl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29620" b="3334"/>
          <a:stretch>
            <a:fillRect/>
          </a:stretch>
        </p:blipFill>
        <p:spPr bwMode="auto">
          <a:xfrm>
            <a:off x="4317314" y="285750"/>
            <a:ext cx="48266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091045"/>
            <a:ext cx="9144000" cy="2740603"/>
          </a:xfrm>
          <a:prstGeom prst="rect">
            <a:avLst/>
          </a:prstGeom>
          <a:solidFill>
            <a:srgbClr val="C00000">
              <a:alpha val="8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24464" y="1480703"/>
            <a:ext cx="6133486" cy="1352228"/>
          </a:xfrm>
        </p:spPr>
        <p:txBody>
          <a:bodyPr anchor="ctr" anchorCtr="0">
            <a:normAutofit/>
          </a:bodyPr>
          <a:lstStyle>
            <a:lvl1pPr algn="ctr">
              <a:defRPr sz="405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24464" y="2868956"/>
            <a:ext cx="6133486" cy="57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1153391"/>
            <a:ext cx="7886700" cy="1449533"/>
          </a:xfrm>
          <a:noFill/>
        </p:spPr>
        <p:txBody>
          <a:bodyPr anchor="ctr" anchorCtr="0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70414" y="2740712"/>
            <a:ext cx="4603173" cy="501253"/>
          </a:xfrm>
          <a:prstGeom prst="flowChartTerminator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369219"/>
            <a:ext cx="7886700" cy="15610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650" y="3036961"/>
            <a:ext cx="7886700" cy="15610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>
            <p:custDataLst>
              <p:tags r:id="rId7"/>
            </p:custDataLst>
          </p:nvPr>
        </p:nvCxnSpPr>
        <p:spPr>
          <a:xfrm flipH="1">
            <a:off x="619085" y="1154240"/>
            <a:ext cx="789626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Anton\research\projects 2002\open tools\application phase\story\opent tools tabl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 t="2222" b="3334"/>
          <a:stretch>
            <a:fillRect/>
          </a:stretch>
        </p:blipFill>
        <p:spPr bwMode="auto">
          <a:xfrm>
            <a:off x="5296944" y="3099752"/>
            <a:ext cx="3847056" cy="204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5287992" y="3092570"/>
            <a:ext cx="3856008" cy="2050931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0" y="342900"/>
            <a:ext cx="3123900" cy="1200150"/>
          </a:xfrm>
        </p:spPr>
        <p:txBody>
          <a:bodyPr anchor="t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B456E17-0EAA-4C1A-AA6C-38B746D2D3C3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C222542-05E2-4396-BC4E-B109FEC18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 flipV="1">
            <a:off x="0" y="-1"/>
            <a:ext cx="798402" cy="930443"/>
            <a:chOff x="-1" y="-1187919"/>
            <a:chExt cx="2939971" cy="6331420"/>
          </a:xfrm>
        </p:grpSpPr>
        <p:sp>
          <p:nvSpPr>
            <p:cNvPr id="14" name="直角三角形 13"/>
            <p:cNvSpPr/>
            <p:nvPr userDrawn="1"/>
          </p:nvSpPr>
          <p:spPr>
            <a:xfrm>
              <a:off x="0" y="498678"/>
              <a:ext cx="2939970" cy="4644823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 userDrawn="1"/>
          </p:nvSpPr>
          <p:spPr>
            <a:xfrm>
              <a:off x="-1" y="-1187919"/>
              <a:ext cx="1539433" cy="633142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8651" y="1078880"/>
            <a:ext cx="7886701" cy="358718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1989595" y="829298"/>
            <a:ext cx="5227157" cy="3391385"/>
            <a:chOff x="2451100" y="1965325"/>
            <a:chExt cx="4502150" cy="2921000"/>
          </a:xfrm>
        </p:grpSpPr>
        <p:sp>
          <p:nvSpPr>
            <p:cNvPr id="20" name="矩形 19"/>
            <p:cNvSpPr/>
            <p:nvPr>
              <p:custDataLst>
                <p:tags r:id="rId9"/>
              </p:custDataLst>
            </p:nvPr>
          </p:nvSpPr>
          <p:spPr>
            <a:xfrm rot="518391">
              <a:off x="2716213" y="4292600"/>
              <a:ext cx="334327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 rot="21396991">
              <a:off x="3603625" y="3856038"/>
              <a:ext cx="334962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1"/>
              </p:custDataLst>
            </p:nvPr>
          </p:nvSpPr>
          <p:spPr>
            <a:xfrm rot="225092">
              <a:off x="2533650" y="3036888"/>
              <a:ext cx="4332288" cy="7254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2"/>
              </p:custDataLst>
            </p:nvPr>
          </p:nvSpPr>
          <p:spPr>
            <a:xfrm rot="21197296">
              <a:off x="3028950" y="2097088"/>
              <a:ext cx="3341688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3"/>
              </p:custDataLst>
            </p:nvPr>
          </p:nvSpPr>
          <p:spPr>
            <a:xfrm rot="225092">
              <a:off x="2451100" y="2935288"/>
              <a:ext cx="4333875" cy="7239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en-US" altLang="zh-CN" sz="4500" dirty="0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14"/>
              </p:custDataLst>
            </p:nvPr>
          </p:nvSpPr>
          <p:spPr>
            <a:xfrm rot="21396991">
              <a:off x="3521075" y="3754438"/>
              <a:ext cx="3349625" cy="59372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89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500" dirty="0">
                <a:solidFill>
                  <a:srgbClr val="FFFFFF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 rot="518391">
              <a:off x="2652713" y="4221163"/>
              <a:ext cx="3344862" cy="59213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500" dirty="0">
                <a:solidFill>
                  <a:srgbClr val="FFFFFF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 rot="21197296">
              <a:off x="2941638" y="1965325"/>
              <a:ext cx="3343275" cy="72548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40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 rot="225131">
            <a:off x="2013896" y="1970967"/>
            <a:ext cx="4957744" cy="782703"/>
          </a:xfrm>
        </p:spPr>
        <p:txBody>
          <a:bodyPr anchor="ctr" anchorCtr="0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29" name="内容占位符 28"/>
          <p:cNvSpPr>
            <a:spLocks noGrp="1"/>
          </p:cNvSpPr>
          <p:nvPr>
            <p:ph sz="quarter" idx="13" hasCustomPrompt="1"/>
            <p:custDataLst>
              <p:tags r:id="rId6"/>
            </p:custDataLst>
          </p:nvPr>
        </p:nvSpPr>
        <p:spPr>
          <a:xfrm rot="21191307">
            <a:off x="2558211" y="840616"/>
            <a:ext cx="3904938" cy="81395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  <p:sp>
        <p:nvSpPr>
          <p:cNvPr id="33" name="内容占位符 32"/>
          <p:cNvSpPr>
            <a:spLocks noGrp="1"/>
          </p:cNvSpPr>
          <p:nvPr>
            <p:ph sz="quarter" idx="14" hasCustomPrompt="1"/>
            <p:custDataLst>
              <p:tags r:id="rId7"/>
            </p:custDataLst>
          </p:nvPr>
        </p:nvSpPr>
        <p:spPr>
          <a:xfrm rot="21392900">
            <a:off x="3222883" y="2925220"/>
            <a:ext cx="3938408" cy="6480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  <p:sp>
        <p:nvSpPr>
          <p:cNvPr id="35" name="内容占位符 34"/>
          <p:cNvSpPr>
            <a:spLocks noGrp="1"/>
          </p:cNvSpPr>
          <p:nvPr>
            <p:ph sz="quarter" idx="15" hasCustomPrompt="1"/>
            <p:custDataLst>
              <p:tags r:id="rId8"/>
            </p:custDataLst>
          </p:nvPr>
        </p:nvSpPr>
        <p:spPr>
          <a:xfrm rot="531126">
            <a:off x="2211894" y="3443090"/>
            <a:ext cx="3903911" cy="73205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24"/>
          <p:cNvSpPr/>
          <p:nvPr userDrawn="1">
            <p:custDataLst>
              <p:tags r:id="rId1"/>
            </p:custDataLst>
          </p:nvPr>
        </p:nvSpPr>
        <p:spPr>
          <a:xfrm flipH="1" flipV="1">
            <a:off x="7758113" y="3534728"/>
            <a:ext cx="1385888" cy="1608773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600" y="228150"/>
            <a:ext cx="8704800" cy="46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任意多边形 24"/>
          <p:cNvSpPr/>
          <p:nvPr userDrawn="1">
            <p:custDataLst>
              <p:tags r:id="rId2"/>
            </p:custDataLst>
          </p:nvPr>
        </p:nvSpPr>
        <p:spPr>
          <a:xfrm flipH="1" flipV="1">
            <a:off x="7758113" y="3534728"/>
            <a:ext cx="1385888" cy="1608773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10" name="任意多边形 24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85888" cy="1608773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10" name="任意多边形 2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85888" cy="1608773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1" name="任意多边形 24"/>
          <p:cNvSpPr/>
          <p:nvPr userDrawn="1">
            <p:custDataLst>
              <p:tags r:id="rId2"/>
            </p:custDataLst>
          </p:nvPr>
        </p:nvSpPr>
        <p:spPr>
          <a:xfrm flipH="1" flipV="1">
            <a:off x="7758113" y="3534728"/>
            <a:ext cx="1385888" cy="1608773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12" name="任意多边形 24"/>
          <p:cNvSpPr/>
          <p:nvPr userDrawn="1">
            <p:custDataLst>
              <p:tags r:id="rId3"/>
            </p:custDataLst>
          </p:nvPr>
        </p:nvSpPr>
        <p:spPr>
          <a:xfrm flipV="1">
            <a:off x="0" y="3534728"/>
            <a:ext cx="1385888" cy="1608773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1" name="任意多边形 24"/>
          <p:cNvSpPr/>
          <p:nvPr userDrawn="1">
            <p:custDataLst>
              <p:tags r:id="rId2"/>
            </p:custDataLst>
          </p:nvPr>
        </p:nvSpPr>
        <p:spPr>
          <a:xfrm flipV="1">
            <a:off x="0" y="4054793"/>
            <a:ext cx="937874" cy="1088708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任意多边形 24"/>
          <p:cNvSpPr/>
          <p:nvPr userDrawn="1">
            <p:custDataLst>
              <p:tags r:id="rId10"/>
            </p:custDataLst>
          </p:nvPr>
        </p:nvSpPr>
        <p:spPr>
          <a:xfrm flipV="1">
            <a:off x="0" y="4303395"/>
            <a:ext cx="723714" cy="840105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15" name="任意多边形 24"/>
          <p:cNvSpPr/>
          <p:nvPr userDrawn="1">
            <p:custDataLst>
              <p:tags r:id="rId11"/>
            </p:custDataLst>
          </p:nvPr>
        </p:nvSpPr>
        <p:spPr>
          <a:xfrm flipH="1">
            <a:off x="8743184" y="0"/>
            <a:ext cx="400817" cy="465278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任意多边形 24"/>
          <p:cNvSpPr/>
          <p:nvPr userDrawn="1">
            <p:custDataLst>
              <p:tags r:id="rId7"/>
            </p:custDataLst>
          </p:nvPr>
        </p:nvSpPr>
        <p:spPr>
          <a:xfrm flipV="1">
            <a:off x="0" y="4303395"/>
            <a:ext cx="723714" cy="840105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9" name="任意多边形 24"/>
          <p:cNvSpPr/>
          <p:nvPr userDrawn="1">
            <p:custDataLst>
              <p:tags r:id="rId8"/>
            </p:custDataLst>
          </p:nvPr>
        </p:nvSpPr>
        <p:spPr>
          <a:xfrm flipH="1">
            <a:off x="8531729" y="705803"/>
            <a:ext cx="612272" cy="708660"/>
          </a:xfrm>
          <a:custGeom>
            <a:avLst/>
            <a:gdLst>
              <a:gd name="connsiteX0" fmla="*/ 5328310 w 5328310"/>
              <a:gd name="connsiteY0" fmla="*/ 0 h 6220062"/>
              <a:gd name="connsiteX1" fmla="*/ 0 w 5328310"/>
              <a:gd name="connsiteY1" fmla="*/ 6220062 h 6220062"/>
              <a:gd name="connsiteX2" fmla="*/ 0 w 5328310"/>
              <a:gd name="connsiteY2" fmla="*/ 6137058 h 6220062"/>
              <a:gd name="connsiteX3" fmla="*/ 5257205 w 5328310"/>
              <a:gd name="connsiteY3" fmla="*/ 1 h 6220062"/>
              <a:gd name="connsiteX4" fmla="*/ 3749023 w 5328310"/>
              <a:gd name="connsiteY4" fmla="*/ 0 h 6220062"/>
              <a:gd name="connsiteX5" fmla="*/ 5153586 w 5328310"/>
              <a:gd name="connsiteY5" fmla="*/ 0 h 6220062"/>
              <a:gd name="connsiteX6" fmla="*/ 1 w 5328310"/>
              <a:gd name="connsiteY6" fmla="*/ 6010835 h 6220062"/>
              <a:gd name="connsiteX7" fmla="*/ 1 w 5328310"/>
              <a:gd name="connsiteY7" fmla="*/ 4348503 h 622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310" h="6220062">
                <a:moveTo>
                  <a:pt x="5328310" y="0"/>
                </a:moveTo>
                <a:lnTo>
                  <a:pt x="0" y="6220062"/>
                </a:lnTo>
                <a:lnTo>
                  <a:pt x="0" y="6137058"/>
                </a:lnTo>
                <a:lnTo>
                  <a:pt x="5257205" y="1"/>
                </a:lnTo>
                <a:close/>
                <a:moveTo>
                  <a:pt x="3749023" y="0"/>
                </a:moveTo>
                <a:lnTo>
                  <a:pt x="5153586" y="0"/>
                </a:lnTo>
                <a:lnTo>
                  <a:pt x="1" y="6010835"/>
                </a:lnTo>
                <a:lnTo>
                  <a:pt x="1" y="4348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 userDrawn="1"/>
        </p:nvCxnSpPr>
        <p:spPr>
          <a:xfrm>
            <a:off x="334645" y="583565"/>
            <a:ext cx="8408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 userDrawn="1"/>
        </p:nvGrpSpPr>
        <p:grpSpPr>
          <a:xfrm>
            <a:off x="365125" y="242570"/>
            <a:ext cx="224155" cy="279400"/>
            <a:chOff x="4192069" y="3165475"/>
            <a:chExt cx="2388118" cy="2970134"/>
          </a:xfrm>
        </p:grpSpPr>
        <p:sp>
          <p:nvSpPr>
            <p:cNvPr id="59" name="Freeform 54"/>
            <p:cNvSpPr/>
            <p:nvPr/>
          </p:nvSpPr>
          <p:spPr bwMode="auto">
            <a:xfrm>
              <a:off x="4194175" y="3165475"/>
              <a:ext cx="2386012" cy="2951163"/>
            </a:xfrm>
            <a:custGeom>
              <a:avLst/>
              <a:gdLst>
                <a:gd name="T0" fmla="*/ 0 w 1503"/>
                <a:gd name="T1" fmla="*/ 0 h 1859"/>
                <a:gd name="T2" fmla="*/ 0 w 1503"/>
                <a:gd name="T3" fmla="*/ 1859 h 1859"/>
                <a:gd name="T4" fmla="*/ 1503 w 1503"/>
                <a:gd name="T5" fmla="*/ 929 h 1859"/>
                <a:gd name="T6" fmla="*/ 0 w 1503"/>
                <a:gd name="T7" fmla="*/ 0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3" h="1859">
                  <a:moveTo>
                    <a:pt x="0" y="0"/>
                  </a:moveTo>
                  <a:lnTo>
                    <a:pt x="0" y="1859"/>
                  </a:lnTo>
                  <a:lnTo>
                    <a:pt x="1503" y="92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4192069" y="4473496"/>
              <a:ext cx="1344612" cy="1662113"/>
            </a:xfrm>
            <a:custGeom>
              <a:avLst/>
              <a:gdLst>
                <a:gd name="T0" fmla="*/ 0 w 847"/>
                <a:gd name="T1" fmla="*/ 0 h 1047"/>
                <a:gd name="T2" fmla="*/ 0 w 847"/>
                <a:gd name="T3" fmla="*/ 1047 h 1047"/>
                <a:gd name="T4" fmla="*/ 847 w 847"/>
                <a:gd name="T5" fmla="*/ 522 h 1047"/>
                <a:gd name="T6" fmla="*/ 0 w 847"/>
                <a:gd name="T7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7" h="1047">
                  <a:moveTo>
                    <a:pt x="0" y="0"/>
                  </a:moveTo>
                  <a:lnTo>
                    <a:pt x="0" y="1047"/>
                  </a:lnTo>
                  <a:lnTo>
                    <a:pt x="847" y="5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1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 descr="C:\Users\Administrator\B图片LOGO\彩色透明校名.png彩色透明校名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252040" y="205166"/>
            <a:ext cx="1440000" cy="276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177872"/>
            <a:ext cx="9066508" cy="2069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7492" y="1441342"/>
            <a:ext cx="2784021" cy="19635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135311" y="1441342"/>
            <a:ext cx="2784021" cy="19635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93131" y="1441342"/>
            <a:ext cx="2784021" cy="19635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16" name="组合 15"/>
          <p:cNvGrpSpPr/>
          <p:nvPr userDrawn="1"/>
        </p:nvGrpSpPr>
        <p:grpSpPr>
          <a:xfrm flipV="1">
            <a:off x="0" y="-1"/>
            <a:ext cx="798402" cy="930443"/>
            <a:chOff x="-1" y="-1187919"/>
            <a:chExt cx="2939971" cy="6331420"/>
          </a:xfrm>
        </p:grpSpPr>
        <p:sp>
          <p:nvSpPr>
            <p:cNvPr id="17" name="直角三角形 16"/>
            <p:cNvSpPr/>
            <p:nvPr userDrawn="1"/>
          </p:nvSpPr>
          <p:spPr>
            <a:xfrm>
              <a:off x="0" y="498678"/>
              <a:ext cx="2939970" cy="4644823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17"/>
            <p:cNvSpPr/>
            <p:nvPr userDrawn="1"/>
          </p:nvSpPr>
          <p:spPr>
            <a:xfrm>
              <a:off x="-1" y="-1187919"/>
              <a:ext cx="1539433" cy="633142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42D6-DF36-4FFF-9449-A8CBB500CC3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BD1-4D0D-4464-B15A-849967CA5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42D6-DF36-4FFF-9449-A8CBB500CC3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BD1-4D0D-4464-B15A-849967CA5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10.xml"/><Relationship Id="rId27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42D6-DF36-4FFF-9449-A8CBB500CC3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DBD1-4D0D-4464-B15A-849967CA5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1"/>
            </p:custDataLst>
          </p:nvPr>
        </p:nvSpPr>
        <p:spPr>
          <a:xfrm>
            <a:off x="0" y="307062"/>
            <a:ext cx="9144000" cy="737967"/>
          </a:xfrm>
          <a:prstGeom prst="rect">
            <a:avLst/>
          </a:prstGeom>
          <a:solidFill>
            <a:srgbClr val="C00000">
              <a:alpha val="82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zh-CN" alt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28650" y="307062"/>
            <a:ext cx="7886700" cy="73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Wingdings" panose="05000000000000000000" pitchFamily="2" charset="2"/>
        <a:buChar char="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0075" indent="-2571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30" indent="-21399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86230" indent="-21399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6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42041" y="3263770"/>
            <a:ext cx="418384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       单位</a:t>
            </a:r>
            <a:endParaRPr lang="en-US" altLang="zh-CN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24485" y="1417514"/>
            <a:ext cx="8521700" cy="166560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000" dirty="0">
                <a:solidFill>
                  <a:schemeClr val="lt1"/>
                </a:solidFill>
              </a:rPr>
              <a:t>科研反哺教育教学典型案例</a:t>
            </a:r>
            <a:r>
              <a:rPr lang="zh-CN" altLang="en-US" sz="4000" dirty="0">
                <a:solidFill>
                  <a:schemeClr val="lt1"/>
                </a:solidFill>
              </a:rPr>
              <a:t>汇报</a:t>
            </a:r>
            <a:br>
              <a:rPr lang="zh-CN" altLang="en-US" sz="4000" dirty="0">
                <a:solidFill>
                  <a:schemeClr val="lt1"/>
                </a:solidFill>
              </a:rPr>
            </a:br>
            <a:r>
              <a:rPr lang="en-US" altLang="zh-CN" sz="3600" dirty="0">
                <a:solidFill>
                  <a:schemeClr val="lt1"/>
                </a:solidFill>
              </a:rPr>
              <a:t>——</a:t>
            </a:r>
            <a:r>
              <a:rPr lang="zh-CN" altLang="en-US" sz="3600" dirty="0">
                <a:solidFill>
                  <a:schemeClr val="lt1"/>
                </a:solidFill>
              </a:rPr>
              <a:t>案例名称</a:t>
            </a:r>
            <a:br>
              <a:rPr lang="en-US" altLang="zh-CN" sz="3600" dirty="0">
                <a:solidFill>
                  <a:schemeClr val="lt1"/>
                </a:solidFill>
              </a:rPr>
            </a:br>
            <a:endParaRPr lang="en-US" altLang="zh-CN" sz="3600" dirty="0">
              <a:solidFill>
                <a:schemeClr val="lt1"/>
              </a:solidFill>
            </a:endParaRPr>
          </a:p>
        </p:txBody>
      </p:sp>
      <p:pic>
        <p:nvPicPr>
          <p:cNvPr id="5" name="图片 4" descr="微信图片_202307061017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58890" y="115570"/>
            <a:ext cx="2255520" cy="563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9"/>
          <p:cNvSpPr txBox="1"/>
          <p:nvPr/>
        </p:nvSpPr>
        <p:spPr>
          <a:xfrm>
            <a:off x="682625" y="194310"/>
            <a:ext cx="2067560" cy="358140"/>
          </a:xfrm>
          <a:prstGeom prst="rect">
            <a:avLst/>
          </a:prstGeom>
          <a:noFill/>
        </p:spPr>
        <p:txBody>
          <a:bodyPr wrap="square" lIns="51421" tIns="25711" rIns="51421" bIns="25711" rtlCol="0">
            <a:spAutoFit/>
          </a:bodyPr>
          <a:lstStyle/>
          <a:p>
            <a:pPr marL="0" lvl="1"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CF4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目</a:t>
            </a:r>
            <a:r>
              <a:rPr lang="en-US" altLang="zh-CN" sz="2000" b="1">
                <a:solidFill>
                  <a:srgbClr val="CF4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zh-CN" altLang="en-US" sz="2000" b="1">
                <a:solidFill>
                  <a:srgbClr val="CF4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F57DBD1-4D0D-4464-B15A-849967CA57E6}" type="slidenum">
              <a:rPr lang="zh-CN" altLang="en-US" sz="12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endParaRPr lang="zh-CN" altLang="en-US" sz="12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5121" y="1230630"/>
            <a:ext cx="7964170" cy="636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汇报目录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67017" y="3597910"/>
            <a:ext cx="86099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参与人</a:t>
            </a:r>
            <a:r>
              <a:rPr 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情况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丨</a:t>
            </a:r>
            <a:r>
              <a:rPr lang="en-US" altLang="zh-CN" sz="20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案例介绍 </a:t>
            </a:r>
            <a:r>
              <a:rPr lang="zh-CN" altLang="zh-CN" sz="20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丨</a:t>
            </a:r>
            <a:r>
              <a:rPr lang="en-US" altLang="zh-CN" sz="20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总结与反思</a:t>
            </a:r>
            <a:endParaRPr lang="zh-CN" sz="20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3303270" y="2533015"/>
            <a:ext cx="25374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</a:pPr>
            <a:r>
              <a:rPr 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***</a:t>
            </a: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542925" y="668655"/>
            <a:ext cx="82861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微信图片_202307061017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8890" y="115570"/>
            <a:ext cx="2255520" cy="56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120" y="172720"/>
            <a:ext cx="4639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b="1" dirty="0">
                <a:solidFill>
                  <a:srgbClr val="CF4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</a:t>
            </a:r>
            <a:r>
              <a:rPr lang="zh-CN" altLang="en-US" sz="2000" b="1" dirty="0">
                <a:solidFill>
                  <a:srgbClr val="CF4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案例参与人情况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77215" y="973455"/>
            <a:ext cx="7951470" cy="3446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>
              <a:lnSpc>
                <a:spcPct val="100000"/>
              </a:lnSpc>
            </a:pPr>
            <a:r>
              <a:rPr 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（主持人和参与人基本情况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F57DBD1-4D0D-4464-B15A-849967CA57E6}" type="slidenum">
              <a:rPr lang="zh-CN" altLang="en-US" sz="12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endParaRPr lang="zh-CN" altLang="en-US" sz="12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42925" y="668655"/>
            <a:ext cx="82861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微信图片_202307061017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8890" y="115570"/>
            <a:ext cx="2255520" cy="56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120" y="172720"/>
            <a:ext cx="4639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b="1" dirty="0">
                <a:solidFill>
                  <a:srgbClr val="CF4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zh-CN" altLang="en-US" sz="2000" b="1" dirty="0">
                <a:solidFill>
                  <a:srgbClr val="CF4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案例介绍  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77215" y="973455"/>
            <a:ext cx="7951470" cy="3446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>
              <a:lnSpc>
                <a:spcPct val="10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案例的</a:t>
            </a:r>
            <a:r>
              <a:rPr lang="zh-CN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科技活动原始素材</a:t>
            </a:r>
            <a:endParaRPr 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F57DBD1-4D0D-4464-B15A-849967CA57E6}" type="slidenum">
              <a:rPr lang="zh-CN" altLang="en-US" sz="12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zh-CN" altLang="en-US" sz="12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542925" y="668655"/>
            <a:ext cx="82861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微信图片_202307061017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8890" y="115570"/>
            <a:ext cx="2255520" cy="56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120" y="172720"/>
            <a:ext cx="4639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F48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48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案例情况  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77215" y="973455"/>
            <a:ext cx="7951470" cy="3446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>
              <a:lnSpc>
                <a:spcPct val="10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案例的转化过程</a:t>
            </a:r>
            <a:endParaRPr lang="zh-CN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7DBD1-4D0D-4464-B15A-849967CA57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542925" y="668655"/>
            <a:ext cx="82861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微信图片_202307061017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8890" y="115570"/>
            <a:ext cx="225552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120" y="172720"/>
            <a:ext cx="4639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F48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48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案例情况  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77215" y="973455"/>
            <a:ext cx="7951470" cy="3446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>
              <a:lnSpc>
                <a:spcPct val="10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案例的实施过程</a:t>
            </a:r>
            <a:endParaRPr lang="zh-CN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7DBD1-4D0D-4464-B15A-849967CA57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542925" y="668655"/>
            <a:ext cx="82861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微信图片_202307061017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8890" y="115570"/>
            <a:ext cx="225552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120" y="172720"/>
            <a:ext cx="4639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F48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48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案例情况  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77215" y="973455"/>
            <a:ext cx="7951470" cy="3446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2.4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案例的实施成效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7DBD1-4D0D-4464-B15A-849967CA57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542925" y="668655"/>
            <a:ext cx="82861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微信图片_202307061017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8890" y="115570"/>
            <a:ext cx="225552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120" y="172720"/>
            <a:ext cx="4639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F48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484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总结与反思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77215" y="973455"/>
            <a:ext cx="7951470" cy="3446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>
              <a:lnSpc>
                <a:spcPct val="10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（对案例及实施过程的总结与反思）</a:t>
            </a:r>
            <a:endParaRPr lang="zh-CN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7DBD1-4D0D-4464-B15A-849967CA57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542925" y="668655"/>
            <a:ext cx="82861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微信图片_202307061017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8890" y="115570"/>
            <a:ext cx="225552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THANKS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END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YourName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zh-CN" dirty="0"/>
              <a:t>@YourName</a:t>
            </a:r>
          </a:p>
        </p:txBody>
      </p:sp>
      <p:pic>
        <p:nvPicPr>
          <p:cNvPr id="4" name="图片 3" descr="微信图片_202307061017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320" y="111125"/>
            <a:ext cx="2255520" cy="563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2026642-41ab-49ed-abf1-9a4cab763d9e"/>
  <p:tag name="COMMONDATA" val="eyJjb3VudCI6NzgsImhkaWQiOiJjNDU1OTI0OTA2NjRiMTg4YTU3NTIyNWRmMWIxZmIzMiIsInVzZXJDb3VudCI6MX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1604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16043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8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8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5、18、19、20、24、29"/>
  <p:tag name="KSO_WM_TEMPLATE_CATEGORY" val="custom"/>
  <p:tag name="KSO_WM_TEMPLATE_INDEX" val="160438"/>
  <p:tag name="KSO_WM_SLIDE_ID" val="custom160438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AG_VERSION" val="1.0"/>
  <p:tag name="KSO_WM_TEMPLATE_SUBCATEGORY" val="0"/>
  <p:tag name="KSO_WM_TEMPLATE_MASTER_TYPE" val="1"/>
  <p:tag name="KSO_WM_TEMPLATE_COLOR_TYPE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1*a*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4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5、18、19、20、24、29"/>
  <p:tag name="KSO_WM_TEMPLATE_CATEGORY" val="custom"/>
  <p:tag name="KSO_WM_TEMPLATE_INDEX" val="160438"/>
  <p:tag name="KSO_WM_BEAUTIFY_FLAG" val="#wm#"/>
  <p:tag name="KSO_WM_TAG_VERSION" val="1.0"/>
  <p:tag name="KSO_WM_TEMPLATE_SUBCATEGORY" val="0"/>
  <p:tag name="KSO_WM_TEMPLATE_MASTER_TYPE" val="1"/>
  <p:tag name="KSO_WM_TEMPLATE_COLOR_TYPE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8"/>
  <p:tag name="KSO_WM_TAG_VERSION" val="1.0"/>
  <p:tag name="KSO_WM_SLIDE_ID" val="custom160438_29"/>
  <p:tag name="KSO_WM_SLIDE_INDEX" val="29"/>
  <p:tag name="KSO_WM_SLIDE_ITEM_CNT" val="0"/>
  <p:tag name="KSO_WM_SLIDE_LAYOUT" val="a_b_f"/>
  <p:tag name="KSO_WM_SLIDE_LAYOUT_CNT" val="1_1_2"/>
  <p:tag name="KSO_WM_SLIDE_TYPE" val="endPage"/>
  <p:tag name="KSO_WM_BEAUTIFY_FLAG" val="#wm#"/>
  <p:tag name="KSO_WM_TEMPLATE_SUBCATEGORY" val="0"/>
  <p:tag name="KSO_WM_TEMPLATE_MASTER_TYPE" val="1"/>
  <p:tag name="KSO_WM_TEMPLATE_COLOR_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a"/>
  <p:tag name="KSO_WM_UNIT_INDEX" val="1"/>
  <p:tag name="KSO_WM_UNIT_ID" val="custom160438_29*a*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HANKS"/>
  <p:tag name="KSO_WM_UNIT_ISNUMDGMTITLE" val="0"/>
  <p:tag name="KSO_WM_UNIT_NOCLEAR" val="0"/>
  <p:tag name="KSO_WM_UNIT_DIAGRAM_ISNUMVISUAL" val="0"/>
  <p:tag name="KSO_WM_UNIT_DIAGRAM_ISREFERUNIT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b"/>
  <p:tag name="KSO_WM_UNIT_INDEX" val="1"/>
  <p:tag name="KSO_WM_UNIT_ID" val="custom160438_29*b*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END"/>
  <p:tag name="KSO_WM_UNIT_ISNUMDGMTITLE" val="0"/>
  <p:tag name="KSO_WM_UNIT_NOCLEAR" val="0"/>
  <p:tag name="KSO_WM_UNIT_DIAGRAM_ISNUMVISUAL" val="0"/>
  <p:tag name="KSO_WM_UNIT_DIAGRAM_ISREFERUNIT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f"/>
  <p:tag name="KSO_WM_UNIT_INDEX" val="1"/>
  <p:tag name="KSO_WM_UNIT_ID" val="custom160438_29*f*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" val="YourName"/>
  <p:tag name="KSO_WM_UNIT_SUBTYPE" val="b"/>
  <p:tag name="KSO_WM_UNIT_NOCLEAR" val="0"/>
  <p:tag name="KSO_WM_UNIT_DIAGRAM_ISNUMVISUAL" val="0"/>
  <p:tag name="KSO_WM_UNIT_DIAGRAM_ISREFERUNIT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8"/>
  <p:tag name="KSO_WM_UNIT_TYPE" val="f"/>
  <p:tag name="KSO_WM_UNIT_INDEX" val="2"/>
  <p:tag name="KSO_WM_UNIT_ID" val="custom160438_29*f*2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@YourName"/>
  <p:tag name="KSO_WM_UNIT_SUBTYPE" val="b"/>
  <p:tag name="KSO_WM_UNIT_NOCLEAR" val="0"/>
  <p:tag name="KSO_WM_UNIT_DIAGRAM_ISNUMVISUAL" val="0"/>
  <p:tag name="KSO_WM_UNIT_DIAGRAM_ISREFERUNI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f"/>
  <p:tag name="KSO_WM_UNIT_INDEX" val="2"/>
  <p:tag name="KSO_WM_UNIT_ID" val="_11*f*2"/>
  <p:tag name="KSO_WM_UNIT_CLEAR" val="1"/>
  <p:tag name="KSO_WM_UNIT_LAYERLEVEL" val="1"/>
  <p:tag name="KSO_WM_UNIT_VALUE" val="7"/>
  <p:tag name="KSO_WM_UNIT_HIGHLIGHT" val="0"/>
  <p:tag name="KSO_WM_UNIT_COMPATIBLE" val="0"/>
  <p:tag name="KSO_WM_UNIT_PRESET_TEXT" val="THANKS"/>
  <p:tag name="KSO_WM_UNIT_SUBTYPE" val="a"/>
  <p:tag name="KSO_WM_UNIT_NOCLEAR" val="0"/>
  <p:tag name="KSO_WM_UNIT_DIAGRAM_ISNUMVISUAL" val="0"/>
  <p:tag name="KSO_WM_UNIT_DIAGRAM_ISREFERUNIT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f"/>
  <p:tag name="KSO_WM_UNIT_INDEX" val="3"/>
  <p:tag name="KSO_WM_UNIT_ID" val="_11*f*3"/>
  <p:tag name="KSO_WM_UNIT_CLEAR" val="1"/>
  <p:tag name="KSO_WM_UNIT_LAYERLEVEL" val="1"/>
  <p:tag name="KSO_WM_UNIT_VALUE" val="32"/>
  <p:tag name="KSO_WM_UNIT_HIGHLIGHT" val="0"/>
  <p:tag name="KSO_WM_UNIT_COMPATIBLE" val="0"/>
  <p:tag name="KSO_WM_UNIT_PRESET_TEXT" val="YourName"/>
  <p:tag name="KSO_WM_UNIT_SUBTYPE" val="a"/>
  <p:tag name="KSO_WM_UNIT_NOCLEAR" val="0"/>
  <p:tag name="KSO_WM_UNIT_DIAGRAM_ISNUMVISUAL" val="0"/>
  <p:tag name="KSO_WM_UNIT_DIAGRAM_ISREFERUNIT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f"/>
  <p:tag name="KSO_WM_UNIT_INDEX" val="4"/>
  <p:tag name="KSO_WM_UNIT_ID" val="_11*f*4"/>
  <p:tag name="KSO_WM_UNIT_CLEAR" val="1"/>
  <p:tag name="KSO_WM_UNIT_LAYERLEVEL" val="1"/>
  <p:tag name="KSO_WM_UNIT_VALUE" val="32"/>
  <p:tag name="KSO_WM_UNIT_HIGHLIGHT" val="0"/>
  <p:tag name="KSO_WM_UNIT_COMPATIBLE" val="0"/>
  <p:tag name="KSO_WM_UNIT_PRESET_TEXT" val="@YourName"/>
  <p:tag name="KSO_WM_UNIT_SUBTYPE" val="a"/>
  <p:tag name="KSO_WM_UNIT_NOCLEAR" val="0"/>
  <p:tag name="KSO_WM_UNIT_DIAGRAM_ISNUMVISUAL" val="0"/>
  <p:tag name="KSO_WM_UNIT_DIAGRAM_ISREFERUNIT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ID" val="_11*f*1"/>
  <p:tag name="KSO_WM_UNIT_CLEAR" val="1"/>
  <p:tag name="KSO_WM_UNIT_LAYERLEVEL" val="1"/>
  <p:tag name="KSO_WM_UNIT_VALUE" val="5"/>
  <p:tag name="KSO_WM_UNIT_HIGHLIGHT" val="0"/>
  <p:tag name="KSO_WM_UNIT_COMPATIBLE" val="0"/>
  <p:tag name="KSO_WM_UNIT_PRESET_TEXT" val="END"/>
  <p:tag name="KSO_WM_UNIT_SUBTYPE" val="a"/>
  <p:tag name="KSO_WM_UNIT_NOCLEAR" val="0"/>
  <p:tag name="KSO_WM_UNIT_DIAGRAM_ISNUMVISUAL" val="0"/>
  <p:tag name="KSO_WM_UNIT_DIAGRAM_ISREFERUNIT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大气红色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E181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3">
      <a:majorFont>
        <a:latin typeface="华文细黑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3F3F3"/>
      </a:dk2>
      <a:lt2>
        <a:srgbClr val="FFFFFF"/>
      </a:lt2>
      <a:accent1>
        <a:srgbClr val="CB2E2E"/>
      </a:accent1>
      <a:accent2>
        <a:srgbClr val="D74940"/>
      </a:accent2>
      <a:accent3>
        <a:srgbClr val="E26053"/>
      </a:accent3>
      <a:accent4>
        <a:srgbClr val="EC7667"/>
      </a:accent4>
      <a:accent5>
        <a:srgbClr val="F68B7B"/>
      </a:accent5>
      <a:accent6>
        <a:srgbClr val="FFA090"/>
      </a:accent6>
      <a:hlink>
        <a:srgbClr val="CC9900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107</Words>
  <Application>Microsoft Office PowerPoint</Application>
  <PresentationFormat>全屏显示(16:9)</PresentationFormat>
  <Paragraphs>32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华文细黑</vt:lpstr>
      <vt:lpstr>微软雅黑</vt:lpstr>
      <vt:lpstr>等线</vt:lpstr>
      <vt:lpstr>Arial</vt:lpstr>
      <vt:lpstr>Calibri</vt:lpstr>
      <vt:lpstr>Wingdings</vt:lpstr>
      <vt:lpstr>Calibri Light</vt:lpstr>
      <vt:lpstr>Office 主题</vt:lpstr>
      <vt:lpstr>1_Office 主题​​</vt:lpstr>
      <vt:lpstr>科研反哺教育教学典型案例汇报 ——案例名称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熊猫哒哒</dc:creator>
  <cp:lastModifiedBy>Yinke Zhang</cp:lastModifiedBy>
  <cp:revision>1606</cp:revision>
  <dcterms:created xsi:type="dcterms:W3CDTF">2017-10-19T15:57:00Z</dcterms:created>
  <dcterms:modified xsi:type="dcterms:W3CDTF">2023-12-03T03:31:55Z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v1.0_mb_KmiqYh4El26Zj3sNR7hV7g==</vt:lpwstr>
  </property>
  <property fmtid="{D5CDD505-2E9C-101B-9397-08002B2CF9AE}" pid="4" name="ICV">
    <vt:lpwstr>3B18E68FEF7C40478764D062707ED1B6</vt:lpwstr>
  </property>
</Properties>
</file>